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28"/>
  </p:notesMasterIdLst>
  <p:sldIdLst>
    <p:sldId id="256" r:id="rId2"/>
    <p:sldId id="2465" r:id="rId3"/>
    <p:sldId id="2466" r:id="rId4"/>
    <p:sldId id="2467" r:id="rId5"/>
    <p:sldId id="2484" r:id="rId6"/>
    <p:sldId id="2485" r:id="rId7"/>
    <p:sldId id="2487" r:id="rId8"/>
    <p:sldId id="2486" r:id="rId9"/>
    <p:sldId id="2468" r:id="rId10"/>
    <p:sldId id="2488" r:id="rId11"/>
    <p:sldId id="2474" r:id="rId12"/>
    <p:sldId id="2489" r:id="rId13"/>
    <p:sldId id="2490" r:id="rId14"/>
    <p:sldId id="2479" r:id="rId15"/>
    <p:sldId id="2491" r:id="rId16"/>
    <p:sldId id="2495" r:id="rId17"/>
    <p:sldId id="2493" r:id="rId18"/>
    <p:sldId id="2481" r:id="rId19"/>
    <p:sldId id="2494" r:id="rId20"/>
    <p:sldId id="2492" r:id="rId21"/>
    <p:sldId id="2471" r:id="rId22"/>
    <p:sldId id="2472" r:id="rId23"/>
    <p:sldId id="2477" r:id="rId24"/>
    <p:sldId id="2496" r:id="rId25"/>
    <p:sldId id="2497" r:id="rId26"/>
    <p:sldId id="2498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3F52"/>
    <a:srgbClr val="01023B"/>
    <a:srgbClr val="EA9A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8966" autoAdjust="0"/>
  </p:normalViewPr>
  <p:slideViewPr>
    <p:cSldViewPr snapToGrid="0">
      <p:cViewPr varScale="1">
        <p:scale>
          <a:sx n="90" d="100"/>
          <a:sy n="90" d="100"/>
        </p:scale>
        <p:origin x="1332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e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6E2044-5F20-4014-95E0-F0AF07512FE8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A566FD-ECC2-4399-BA76-23D5D6DD8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843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145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1) </a:t>
            </a:r>
            <a:r>
              <a:rPr lang="sr-Latn-RS" dirty="0"/>
              <a:t>Čak i neka slika ili video zapis, u suštini apsolutno sve što može da se pretvori u neku tekstualnu ili binarnu reprezantaciju.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5309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09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2.2</a:t>
            </a:r>
            <a:r>
              <a:rPr lang="en-US" dirty="0"/>
              <a:t>) </a:t>
            </a:r>
            <a:r>
              <a:rPr lang="sr-Latn-RS" dirty="0"/>
              <a:t>Tako se tokom</a:t>
            </a:r>
            <a:r>
              <a:rPr lang="en-US" dirty="0"/>
              <a:t> </a:t>
            </a:r>
            <a:r>
              <a:rPr lang="en-US" dirty="0" err="1"/>
              <a:t>vremena</a:t>
            </a:r>
            <a:r>
              <a:rPr lang="en-US" dirty="0"/>
              <a:t> </a:t>
            </a:r>
            <a:r>
              <a:rPr lang="sr-Latn-RS" dirty="0"/>
              <a:t>broj referenci smanjuje ili ostaje isti, olakšavajući praćenje transakcija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3) Mada u stvarnim implementacijama često je zbog još veće efikasnosti ipak implementirana struktura koja prati koji blokovi su i dalje nerefencirani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558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2) I logično nije moguće referencirati se na neki sledeći blok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Slika) U blokovima 2 i 3 Nichole nije primalac 12.05 tokena već 10.05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1576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2) Znači ima samo količinu i primaoca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4) Čiji je primalac na primer kreatora blockchaina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466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1</a:t>
            </a:r>
            <a:r>
              <a:rPr lang="en-US" dirty="0"/>
              <a:t>) </a:t>
            </a:r>
            <a:r>
              <a:rPr lang="sr-Latn-RS" dirty="0"/>
              <a:t>N je 5 u mojoj implementaciji, a 210,000 kod Bitcoin-a.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6493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155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8488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2) Privatni moramo da čuvamo u tajnosti, a javni oglašavamo svima ili entitetu sa kojim želimo da komuniciramo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5) Koristite svakodnevno prilikom online komunikacije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2646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Slika) Ukoliko sajt koristi httpS protokol, što je veliki procenat današnjih sajtova, možete da kliknete na katanac u search baru u browseru i proverite koji sertifikat koristi sajt. Na primer sajt ETF-a koristi RSA koji takođe i dalje koristi velika većina internet sajtova. On se oslanja na faktorizaciju prostih brojeva i koristi se već 40ak godina, ali ECDSA će ga verovatno zameniti oko 2030-te, zbog efikasnosti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76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2) </a:t>
            </a:r>
            <a:r>
              <a:rPr lang="sr-Latn-RS" dirty="0"/>
              <a:t>Iako se često predstavljaju ovakvim novčićima ili tokenima sa slike, kriptovalute ne postoje u fizičkom obliku, niti npr. 4 Bitcoina predstavlja nešto opipljivo u stvarnom svetu, što znači da spadaju u fiat valute, tj. valute bez pokrića.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5) </a:t>
            </a:r>
            <a:r>
              <a:rPr lang="en-US" dirty="0" err="1"/>
              <a:t>Digitalni</a:t>
            </a:r>
            <a:r>
              <a:rPr lang="en-US" dirty="0"/>
              <a:t> ledger ne mora </a:t>
            </a:r>
            <a:r>
              <a:rPr lang="en-US" dirty="0" err="1"/>
              <a:t>biti</a:t>
            </a:r>
            <a:r>
              <a:rPr lang="en-US" dirty="0"/>
              <a:t> </a:t>
            </a:r>
            <a:r>
              <a:rPr lang="en-US" dirty="0" err="1"/>
              <a:t>vezan</a:t>
            </a:r>
            <a:r>
              <a:rPr lang="en-US" dirty="0"/>
              <a:t> </a:t>
            </a:r>
            <a:r>
              <a:rPr lang="en-US" dirty="0" err="1"/>
              <a:t>samo</a:t>
            </a:r>
            <a:r>
              <a:rPr lang="en-US" dirty="0"/>
              <a:t> za </a:t>
            </a:r>
            <a:r>
              <a:rPr lang="en-US" dirty="0" err="1"/>
              <a:t>nov</a:t>
            </a:r>
            <a:r>
              <a:rPr lang="sr-Latn-RS" dirty="0"/>
              <a:t>čane transakcije, u njemu se teoretski može pratiti bilo šta (na primer, broj glasova na političkim izborima, ili kretanje neke robe iz Kine do nas ako smo naručili nešto preko interneta)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6) </a:t>
            </a:r>
            <a:r>
              <a:rPr lang="sr-Latn-RS" dirty="0"/>
              <a:t>Ali proći ćemo i kroz protokole pomoću kojih uređaji u distribuiranom sistemu razmenjuju poruke međusobno, jer je to veoma bitan deo funkcionisanja kriptovaluta i blockchaina generalno.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13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1</a:t>
            </a:r>
            <a:r>
              <a:rPr lang="en-US" dirty="0"/>
              <a:t>) </a:t>
            </a:r>
            <a:r>
              <a:rPr lang="en-US" dirty="0" err="1"/>
              <a:t>Vizuelni</a:t>
            </a:r>
            <a:r>
              <a:rPr lang="en-US" dirty="0"/>
              <a:t> </a:t>
            </a:r>
            <a:r>
              <a:rPr lang="en-US" dirty="0" err="1"/>
              <a:t>primeri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u </a:t>
            </a:r>
            <a:r>
              <a:rPr lang="en-US" dirty="0" err="1"/>
              <a:t>glavnom</a:t>
            </a:r>
            <a:r>
              <a:rPr lang="en-US" dirty="0"/>
              <a:t> </a:t>
            </a:r>
            <a:r>
              <a:rPr lang="en-US" dirty="0" err="1"/>
              <a:t>nad</a:t>
            </a:r>
            <a:r>
              <a:rPr lang="en-US" dirty="0"/>
              <a:t> </a:t>
            </a:r>
            <a:r>
              <a:rPr lang="en-US" dirty="0" err="1"/>
              <a:t>beskona</a:t>
            </a:r>
            <a:r>
              <a:rPr lang="sr-Latn-RS" dirty="0"/>
              <a:t>čnim poljem realnih brojeva, tj. jednačina bi bila bez mod p, jer je u suprotnom veoma teško, tj. nemoguće zamisliti šta se dešava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530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3301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/>
              <a:t>2) Provučemo pravu kroz P i Q, i tamo gde se ona preseca sa krivom uzimamo negativnu y koordinatu, a x ostaje isto</a:t>
            </a: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6946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75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539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5945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Najbolji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sr-Latn-RS" dirty="0"/>
              <a:t>čin da dobijemo ulaz funkcije jeste da generišemo sve moguće ulaze i ubacujemo ih u heš funkciju dok ne dobijemo identičan izlaz početnom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Kriptografske heš funkcije</a:t>
            </a:r>
            <a:r>
              <a:rPr lang="en-US" dirty="0"/>
              <a:t> </a:t>
            </a:r>
            <a:r>
              <a:rPr lang="sr-Latn-RS" dirty="0"/>
              <a:t>su </a:t>
            </a:r>
            <a:r>
              <a:rPr lang="en-US" dirty="0"/>
              <a:t>n</a:t>
            </a:r>
            <a:r>
              <a:rPr lang="sr-Latn-RS" dirty="0"/>
              <a:t>a</a:t>
            </a:r>
            <a:r>
              <a:rPr lang="en-US" dirty="0" err="1"/>
              <a:t>ravno</a:t>
            </a:r>
            <a:r>
              <a:rPr lang="en-US" dirty="0"/>
              <a:t> </a:t>
            </a:r>
            <a:r>
              <a:rPr lang="en-US" dirty="0" err="1"/>
              <a:t>mnogo</a:t>
            </a:r>
            <a:r>
              <a:rPr lang="sr-Latn-RS" dirty="0"/>
              <a:t> kompleksn</a:t>
            </a:r>
            <a:r>
              <a:rPr lang="en-US" dirty="0" err="1"/>
              <a:t>ije</a:t>
            </a:r>
            <a:r>
              <a:rPr lang="sr-Latn-RS" dirty="0"/>
              <a:t> od ostatka pri deljenju, neke od kolega koje poznajem pišu cele diplomske radove samo na ovu temu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Ovde možete da vidite kako one funkcionišu aplikaciji, dole su izlazi </a:t>
            </a:r>
            <a:r>
              <a:rPr lang="en-US" dirty="0" err="1"/>
              <a:t>poznatih</a:t>
            </a:r>
            <a:r>
              <a:rPr lang="en-US" dirty="0"/>
              <a:t> </a:t>
            </a:r>
            <a:r>
              <a:rPr lang="sr-Latn-RS" dirty="0"/>
              <a:t>heš funkcija za gornji unos. Izlazi su uvek iste veličine ispisane u heksadecimalnom brojevnom sistemu.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Vi koristite ove funkcije svaki dan na internetu, njima se enkriptuju, tj. šifriraju komunikacija između web browsera i servera kad ste na nekom web sajtu, ili npr. kad pokušavate da se ulogujete u neku aplikaciju, u bazi se ne čuvaju originalne šifre već se one prvo provuku kroz neku CHF i rezultat toga se zapravo čuva u bazi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Postoje</a:t>
            </a:r>
            <a:r>
              <a:rPr lang="en-US" dirty="0"/>
              <a:t> </a:t>
            </a:r>
            <a:r>
              <a:rPr lang="en-US" dirty="0" err="1"/>
              <a:t>razne</a:t>
            </a:r>
            <a:r>
              <a:rPr lang="en-US" dirty="0"/>
              <a:t> </a:t>
            </a:r>
            <a:r>
              <a:rPr lang="en-US" dirty="0" err="1"/>
              <a:t>kriptografske</a:t>
            </a:r>
            <a:r>
              <a:rPr lang="en-US" dirty="0"/>
              <a:t> he</a:t>
            </a:r>
            <a:r>
              <a:rPr lang="sr-Latn-RS" dirty="0"/>
              <a:t>š funkcije, na dalje u radu ćemo koristiti samo SHA256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6130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7511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3.A) </a:t>
            </a:r>
            <a:r>
              <a:rPr lang="en-US" dirty="0" err="1"/>
              <a:t>Sva</a:t>
            </a:r>
            <a:r>
              <a:rPr lang="sr-Latn-RS" dirty="0"/>
              <a:t>ki blok u lancu ima isti magični broj, a različit ID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3.B) Skoro ista funkcionalnost, najb</a:t>
            </a:r>
            <a:r>
              <a:rPr lang="en-US" dirty="0" err="1"/>
              <a:t>itn</a:t>
            </a:r>
            <a:r>
              <a:rPr lang="sr-Latn-RS" dirty="0"/>
              <a:t>ije</a:t>
            </a:r>
            <a:r>
              <a:rPr lang="en-US" dirty="0"/>
              <a:t> je da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broj</a:t>
            </a:r>
            <a:r>
              <a:rPr lang="en-US" dirty="0"/>
              <a:t> </a:t>
            </a:r>
            <a:r>
              <a:rPr lang="en-US" dirty="0" err="1"/>
              <a:t>bloka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vremenski</a:t>
            </a:r>
            <a:r>
              <a:rPr lang="en-US" dirty="0"/>
              <a:t> </a:t>
            </a:r>
            <a:r>
              <a:rPr lang="sr-Latn-RS" dirty="0"/>
              <a:t>žig rastuće vrednosti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5878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3) Što za sada samo znači kopiranje novoizračunatog heša u prev polje sledećeg bloka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4) </a:t>
            </a:r>
            <a:r>
              <a:rPr lang="en-US" dirty="0" err="1"/>
              <a:t>Uglavnom</a:t>
            </a:r>
            <a:r>
              <a:rPr lang="en-US" dirty="0"/>
              <a:t> se </a:t>
            </a:r>
            <a:r>
              <a:rPr lang="en-US" dirty="0" err="1"/>
              <a:t>uzimaju</a:t>
            </a:r>
            <a:r>
              <a:rPr lang="en-US" dirty="0"/>
              <a:t> </a:t>
            </a:r>
            <a:r>
              <a:rPr lang="en-US" dirty="0" err="1"/>
              <a:t>sve</a:t>
            </a:r>
            <a:r>
              <a:rPr lang="en-US" dirty="0"/>
              <a:t> </a:t>
            </a:r>
            <a:r>
              <a:rPr lang="en-US" dirty="0" err="1"/>
              <a:t>nule</a:t>
            </a:r>
            <a:r>
              <a:rPr lang="en-US" dirty="0"/>
              <a:t> za </a:t>
            </a:r>
            <a:r>
              <a:rPr lang="en-US" dirty="0" err="1"/>
              <a:t>prev</a:t>
            </a:r>
            <a:r>
              <a:rPr lang="en-US" dirty="0"/>
              <a:t> hash genesis </a:t>
            </a:r>
            <a:r>
              <a:rPr lang="en-US" dirty="0" err="1"/>
              <a:t>bloka</a:t>
            </a: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770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633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639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98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86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99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150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41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581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96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21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41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D72D5-DE4A-455C-B0A4-678FDB8D627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36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SISTEM ZA VIZUELNU REPREZENTACIJU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BLOCKCHAIN</a:t>
            </a:r>
            <a:r>
              <a:rPr lang="en-US" sz="4800" b="1" dirty="0">
                <a:solidFill>
                  <a:srgbClr val="FFFFFF"/>
                </a:solidFill>
              </a:rPr>
              <a:t> </a:t>
            </a:r>
            <a:r>
              <a:rPr lang="en-US" sz="4800" dirty="0">
                <a:solidFill>
                  <a:srgbClr val="FFFFFF"/>
                </a:solidFill>
              </a:rPr>
              <a:t>TEHNOLOGIJE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3EF4EE-3D3A-EFFF-5227-74DAAC44CD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68554"/>
            <a:ext cx="9144000" cy="46147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+mj-lt"/>
              </a:rPr>
              <a:t>KANDIDAT: D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IMITRIJE KNEŽEVIĆ 244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/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2017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54446BD-A633-68E8-96FD-462FED684C3C}"/>
              </a:ext>
            </a:extLst>
          </p:cNvPr>
          <p:cNvSpPr txBox="1">
            <a:spLocks/>
          </p:cNvSpPr>
          <p:nvPr/>
        </p:nvSpPr>
        <p:spPr>
          <a:xfrm>
            <a:off x="1524000" y="5145242"/>
            <a:ext cx="9144000" cy="4614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Latn-RS" dirty="0">
                <a:solidFill>
                  <a:srgbClr val="FFFFFF"/>
                </a:solidFill>
                <a:latin typeface="+mj-lt"/>
              </a:rPr>
              <a:t>MENTOR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: 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PROF DR ŽARKO STANISAVLJEVIĆ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3355B0B-803B-32E7-CAFF-00C6FAA45997}"/>
              </a:ext>
            </a:extLst>
          </p:cNvPr>
          <p:cNvSpPr txBox="1">
            <a:spLocks/>
          </p:cNvSpPr>
          <p:nvPr/>
        </p:nvSpPr>
        <p:spPr>
          <a:xfrm>
            <a:off x="3512343" y="5922140"/>
            <a:ext cx="5167313" cy="5187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17.5.2023.</a:t>
            </a:r>
          </a:p>
        </p:txBody>
      </p:sp>
    </p:spTree>
    <p:extLst>
      <p:ext uri="{BB962C8B-B14F-4D97-AF65-F5344CB8AC3E}">
        <p14:creationId xmlns:p14="http://schemas.microsoft.com/office/powerpoint/2010/main" val="2577988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KRIPTOGRAFSKE HEŠ FUNKCIJE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386075"/>
            <a:ext cx="5698657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funkcija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funkcija koja mapira podatke u izlaz fiksne dužine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Isti ulaz u funkciju uvek daje isti izlaz koji se naziva heš vrednost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Koriste se u glavnom za brzo pronalaženje podataka u računarstvu</a:t>
            </a:r>
          </a:p>
          <a:p>
            <a:endParaRPr lang="sr-Latn-RS" sz="2000" dirty="0">
              <a:latin typeface="Calibri" panose="020F050202020403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562257" y="1386075"/>
            <a:ext cx="55175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Primer: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ostatak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deljenju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H(x)=x%7</a:t>
            </a: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Ako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je H(x)=6,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onda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x=6,13,20,27,…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Kriptografske heš funkcije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(CHF)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specijalne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funkcije za koje se ne može izračunati ulaz na osnovu dobijenog izlaza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Veoma široka primena u kriptografiji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59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3096314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ysClr val="windowText" lastClr="000000"/>
                </a:solidFill>
                <a:latin typeface="+mj-lt"/>
              </a:rPr>
              <a:t>BLOK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386075"/>
            <a:ext cx="11334081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Blok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sastoji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od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proizvoljnog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sadr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žaja (deo ledgera) i dodatnih polja koja opisuju i obezbeđuju lanac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Magic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(Number) 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Jedinstvena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celobrojna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oznaka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lanca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Bitcoinov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Magic Number je </a:t>
            </a:r>
            <a:r>
              <a:rPr lang="en-US" sz="2000" dirty="0"/>
              <a:t>0xD9B4BEF9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,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tj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. </a:t>
            </a:r>
            <a:r>
              <a:rPr lang="en-US" sz="2000" dirty="0"/>
              <a:t>3652501241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u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decimalnom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obliku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rgbClr val="A53F52"/>
                </a:solidFill>
                <a:latin typeface="Calibri" panose="020F0502020204030204"/>
              </a:rPr>
              <a:t>Block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(ID) 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Jedinstvena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celobrojna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oznaka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bloka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unutar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lanca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(redni broj bloka)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I/ILI</a:t>
            </a:r>
          </a:p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V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remenski žig (timestamp)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= Ta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čna vremenska oznaka trenutka kada je blok dodat u lanac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Hash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SHA256(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Magic+Block+Data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)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63217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KREIRANJE LANCA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386075"/>
            <a:ext cx="1133408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Blokovi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podataka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ulan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čavaju jedan za drugim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preko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kriptografskih heš funkcija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vrednost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izlazu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jednog bloka je jedan od ulaznih podataka sledećeg bloka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(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hash)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Ovo znači da ako izmenimo bilo koji blok u lancu, moraćemo da izmenimo i sve blokove posle njega da bi lanac bio validan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Prvi blok (genesis blok) može da ima proizvoljnu heš vrednost prethodnog bloka</a:t>
            </a:r>
          </a:p>
        </p:txBody>
      </p:sp>
    </p:spTree>
    <p:extLst>
      <p:ext uri="{BB962C8B-B14F-4D97-AF65-F5344CB8AC3E}">
        <p14:creationId xmlns:p14="http://schemas.microsoft.com/office/powerpoint/2010/main" val="644234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SADRŽAJ BLOKA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329699"/>
            <a:ext cx="56986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Sadržaj blok</a:t>
            </a:r>
            <a:r>
              <a:rPr lang="en-US" sz="2000" dirty="0">
                <a:latin typeface="Calibri" panose="020F0502020204030204"/>
              </a:rPr>
              <a:t>ova </a:t>
            </a:r>
            <a:r>
              <a:rPr lang="en-US" sz="2000" dirty="0" err="1">
                <a:latin typeface="Calibri" panose="020F0502020204030204"/>
              </a:rPr>
              <a:t>mogu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biti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bilo kak</a:t>
            </a:r>
            <a:r>
              <a:rPr lang="en-US" sz="2000" dirty="0">
                <a:latin typeface="Calibri" panose="020F0502020204030204"/>
              </a:rPr>
              <a:t>vi</a:t>
            </a:r>
            <a:r>
              <a:rPr lang="sr-Latn-RS" sz="2000" dirty="0">
                <a:latin typeface="Calibri" panose="020F0502020204030204"/>
              </a:rPr>
              <a:t> poda</a:t>
            </a:r>
            <a:r>
              <a:rPr lang="en-US" sz="2000" dirty="0">
                <a:latin typeface="Calibri" panose="020F0502020204030204"/>
              </a:rPr>
              <a:t>ci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Najčešći primer je digitalni javni ledger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Sadržaj svakog bloka u tom slučaju predstavlja deo digitalnog javnog ledgera, dok su svi drugi mehanizmi tu da bi obezbedili njegovu validnost i verodostojnost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EF12BF27-7726-50D3-6FA9-694DBB30A9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32978" y="3853466"/>
            <a:ext cx="11326044" cy="2261883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370871" y="1329699"/>
            <a:ext cx="5517510" cy="2472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Ledger je spisak transakcija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latin typeface="Calibri" panose="020F0502020204030204"/>
              </a:rPr>
              <a:t>Za transakciju su nam potrebni: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Naziva pošiljaoca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Naziva primaoca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Broj koji predstavlja svotu transakcije, tj. količinu novčića kriptovalute koja se prosleđuje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1510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56887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TRANSACTIONS PRIMER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1F12CB-0205-2405-793C-90D8986823EC}"/>
              </a:ext>
            </a:extLst>
          </p:cNvPr>
          <p:cNvSpPr txBox="1"/>
          <p:nvPr/>
        </p:nvSpPr>
        <p:spPr>
          <a:xfrm>
            <a:off x="2433587" y="6304463"/>
            <a:ext cx="7987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01023B"/>
                </a:solidFill>
                <a:latin typeface="Calibri" panose="020F0502020204030204"/>
              </a:rPr>
              <a:t>Šta sprečava pošiljaoca da pošalje više novca nego što ima?</a:t>
            </a:r>
          </a:p>
        </p:txBody>
      </p:sp>
    </p:spTree>
    <p:extLst>
      <p:ext uri="{BB962C8B-B14F-4D97-AF65-F5344CB8AC3E}">
        <p14:creationId xmlns:p14="http://schemas.microsoft.com/office/powerpoint/2010/main" val="38682401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PRA</a:t>
            </a:r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ĆENJE TRANSAKCIJA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542487" y="1879811"/>
            <a:ext cx="1121653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References</a:t>
            </a:r>
            <a:r>
              <a:rPr lang="sr-Latn-RS" sz="2000" dirty="0">
                <a:latin typeface="Calibri" panose="020F0502020204030204"/>
              </a:rPr>
              <a:t> </a:t>
            </a:r>
            <a:r>
              <a:rPr lang="en-US" sz="2000" dirty="0">
                <a:latin typeface="Calibri" panose="020F0502020204030204"/>
              </a:rPr>
              <a:t>= ID </a:t>
            </a:r>
            <a:r>
              <a:rPr lang="en-US" sz="2000" dirty="0" err="1">
                <a:latin typeface="Calibri" panose="020F0502020204030204"/>
              </a:rPr>
              <a:t>Blokova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koje</a:t>
            </a:r>
            <a:r>
              <a:rPr lang="en-US" sz="2000" dirty="0">
                <a:latin typeface="Calibri" panose="020F0502020204030204"/>
              </a:rPr>
              <a:t> ova </a:t>
            </a:r>
            <a:r>
              <a:rPr lang="en-US" sz="2000" dirty="0" err="1">
                <a:latin typeface="Calibri" panose="020F0502020204030204"/>
              </a:rPr>
              <a:t>transakcija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referi</a:t>
            </a:r>
            <a:r>
              <a:rPr lang="sr-Latn-RS" sz="2000" dirty="0">
                <a:latin typeface="Calibri" panose="020F0502020204030204"/>
              </a:rPr>
              <a:t>še kao dokaz da pošiljalac ima novca za slanje</a:t>
            </a:r>
            <a:endParaRPr lang="en-US" sz="2000" dirty="0"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 err="1">
                <a:latin typeface="Calibri" panose="020F0502020204030204"/>
              </a:rPr>
              <a:t>Svaka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transakcija</a:t>
            </a:r>
            <a:r>
              <a:rPr lang="en-US" sz="2000" dirty="0">
                <a:latin typeface="Calibri" panose="020F0502020204030204"/>
              </a:rPr>
              <a:t> se </a:t>
            </a:r>
            <a:r>
              <a:rPr lang="en-US" sz="2000" dirty="0" err="1">
                <a:latin typeface="Calibri" panose="020F0502020204030204"/>
              </a:rPr>
              <a:t>rastavlja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na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dve</a:t>
            </a:r>
            <a:r>
              <a:rPr lang="en-US" sz="2000" dirty="0">
                <a:latin typeface="Calibri" panose="020F0502020204030204"/>
              </a:rPr>
              <a:t>: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Originalna (A šalje B X tokena)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Povratna (A šalje A sve preostale </a:t>
            </a:r>
            <a:r>
              <a:rPr lang="en-US" sz="2000" dirty="0">
                <a:latin typeface="Calibri" panose="020F0502020204030204"/>
              </a:rPr>
              <a:t>ref </a:t>
            </a:r>
            <a:r>
              <a:rPr lang="sr-Latn-RS" sz="2000" dirty="0">
                <a:latin typeface="Calibri" panose="020F0502020204030204"/>
              </a:rPr>
              <a:t>tokene)</a:t>
            </a:r>
            <a:endParaRPr lang="en-U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en-US" sz="2000" dirty="0" err="1">
                <a:latin typeface="Calibri" panose="020F0502020204030204"/>
              </a:rPr>
              <a:t>Ovime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može da se izbegne korišćenje </a:t>
            </a:r>
            <a:r>
              <a:rPr lang="en-US" sz="2000" dirty="0" err="1">
                <a:latin typeface="Calibri" panose="020F0502020204030204"/>
              </a:rPr>
              <a:t>dodatn</a:t>
            </a:r>
            <a:r>
              <a:rPr lang="sr-Latn-RS" sz="2000" dirty="0">
                <a:latin typeface="Calibri" panose="020F0502020204030204"/>
              </a:rPr>
              <a:t>ih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struktura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podataka</a:t>
            </a:r>
            <a:endParaRPr lang="sr-Latn-RS" sz="2000" dirty="0">
              <a:latin typeface="Calibri" panose="020F050202020403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6331B-D043-104C-744B-0037F53030FE}"/>
              </a:ext>
            </a:extLst>
          </p:cNvPr>
          <p:cNvSpPr txBox="1"/>
          <p:nvPr/>
        </p:nvSpPr>
        <p:spPr>
          <a:xfrm>
            <a:off x="542486" y="1329699"/>
            <a:ext cx="7942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Uvešćemo posebna formu koje transakcije moraju da poštuju!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60047BDA-964E-CAB5-7D41-20868C6C5F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2978" y="3870100"/>
            <a:ext cx="11326044" cy="2091219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</p:spTree>
    <p:extLst>
      <p:ext uri="{BB962C8B-B14F-4D97-AF65-F5344CB8AC3E}">
        <p14:creationId xmlns:p14="http://schemas.microsoft.com/office/powerpoint/2010/main" val="645011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PRA</a:t>
            </a:r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ĆENJE TRANSAKCIJA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329699"/>
            <a:ext cx="1121653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Transakcije </a:t>
            </a:r>
            <a:r>
              <a:rPr lang="sr-Latn-RS" sz="2000" u="sng" dirty="0">
                <a:latin typeface="Calibri" panose="020F0502020204030204"/>
              </a:rPr>
              <a:t>moraju</a:t>
            </a:r>
            <a:r>
              <a:rPr lang="sr-Latn-RS" sz="2000" dirty="0">
                <a:latin typeface="Calibri" panose="020F0502020204030204"/>
              </a:rPr>
              <a:t> da se referenciraju na jedan ili više prethodnih blokova radi provere da li pošiljalac ima dovoljno novca na računu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Nije moguće dva puta se refencirati na isti blok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Zbir ulaznih transakcija mora biti jednak zbiru izlaznih transakcija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60047BDA-964E-CAB5-7D41-20868C6C5F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7732" y="3318823"/>
            <a:ext cx="11326044" cy="2205511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F83F61-B41E-8226-040A-18192FC589C0}"/>
              </a:ext>
            </a:extLst>
          </p:cNvPr>
          <p:cNvSpPr txBox="1"/>
          <p:nvPr/>
        </p:nvSpPr>
        <p:spPr>
          <a:xfrm>
            <a:off x="4012018" y="5882243"/>
            <a:ext cx="4167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01023B"/>
                </a:solidFill>
                <a:latin typeface="Calibri" panose="020F0502020204030204"/>
              </a:rPr>
              <a:t>Kako novi tokeni ulaze u sistem?</a:t>
            </a:r>
          </a:p>
        </p:txBody>
      </p:sp>
    </p:spTree>
    <p:extLst>
      <p:ext uri="{BB962C8B-B14F-4D97-AF65-F5344CB8AC3E}">
        <p14:creationId xmlns:p14="http://schemas.microsoft.com/office/powerpoint/2010/main" val="18602042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COINBASE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7" y="1881943"/>
            <a:ext cx="110895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Uvodimo posebnu transakcija unutar svakog bloka zvanu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coinbase </a:t>
            </a:r>
            <a:r>
              <a:rPr lang="sr-Latn-RS" sz="2000" dirty="0">
                <a:latin typeface="Calibri" panose="020F0502020204030204"/>
              </a:rPr>
              <a:t>transakcija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Ona nema pošiljaoca niti referencu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Njen cilj jeste uvođenje novih novčića u s</a:t>
            </a:r>
            <a:r>
              <a:rPr lang="en-US" sz="2000" dirty="0" err="1">
                <a:latin typeface="Calibri" panose="020F0502020204030204"/>
              </a:rPr>
              <a:t>istem</a:t>
            </a:r>
            <a:r>
              <a:rPr lang="en-US" sz="2000" dirty="0">
                <a:latin typeface="Calibri" panose="020F0502020204030204"/>
              </a:rPr>
              <a:t> </a:t>
            </a:r>
            <a:endParaRPr lang="sr-Latn-R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G</a:t>
            </a:r>
            <a:r>
              <a:rPr lang="en-US" sz="2000" dirty="0" err="1">
                <a:latin typeface="Calibri" panose="020F0502020204030204"/>
              </a:rPr>
              <a:t>enesis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blok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ima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samo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ovu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transakciju</a:t>
            </a:r>
            <a:endParaRPr lang="sr-Latn-R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Videćemo kasnije kako se određuje ko je primalac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coinbase</a:t>
            </a:r>
            <a:r>
              <a:rPr lang="sr-Latn-RS" sz="2000" dirty="0">
                <a:latin typeface="Calibri" panose="020F0502020204030204"/>
              </a:rPr>
              <a:t> transakcije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6331B-D043-104C-744B-0037F53030FE}"/>
              </a:ext>
            </a:extLst>
          </p:cNvPr>
          <p:cNvSpPr txBox="1"/>
          <p:nvPr/>
        </p:nvSpPr>
        <p:spPr>
          <a:xfrm>
            <a:off x="542486" y="1329699"/>
            <a:ext cx="7304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Potreban nam je način da ubacimo nove tokene u sistem!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5D6CE3B3-895B-1820-0E75-36A6A172DC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2978" y="4708544"/>
            <a:ext cx="11326044" cy="819757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BD60913-A291-3965-F197-C8306F4D676F}"/>
              </a:ext>
            </a:extLst>
          </p:cNvPr>
          <p:cNvSpPr txBox="1"/>
          <p:nvPr/>
        </p:nvSpPr>
        <p:spPr>
          <a:xfrm>
            <a:off x="5411972" y="5762202"/>
            <a:ext cx="1368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01023B"/>
                </a:solidFill>
                <a:latin typeface="Calibri" panose="020F0502020204030204"/>
              </a:rPr>
              <a:t>Inflacija?</a:t>
            </a:r>
          </a:p>
        </p:txBody>
      </p:sp>
    </p:spTree>
    <p:extLst>
      <p:ext uri="{BB962C8B-B14F-4D97-AF65-F5344CB8AC3E}">
        <p14:creationId xmlns:p14="http://schemas.microsoft.com/office/powerpoint/2010/main" val="27323440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COINBASE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542486" y="1881943"/>
            <a:ext cx="1110702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Coinbase</a:t>
            </a:r>
            <a:r>
              <a:rPr lang="sr-Latn-RS" sz="2000" dirty="0">
                <a:latin typeface="Calibri" panose="020F0502020204030204"/>
              </a:rPr>
              <a:t> se smanjuje </a:t>
            </a:r>
            <a:r>
              <a:rPr lang="en-US" sz="2000" dirty="0" err="1">
                <a:latin typeface="Calibri" panose="020F0502020204030204"/>
              </a:rPr>
              <a:t>duplo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na svakih N blokova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Možemo izračunati ukupnu količinu novca koja će na kraju biti u sistemu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6331B-D043-104C-744B-0037F53030FE}"/>
              </a:ext>
            </a:extLst>
          </p:cNvPr>
          <p:cNvSpPr txBox="1"/>
          <p:nvPr/>
        </p:nvSpPr>
        <p:spPr>
          <a:xfrm>
            <a:off x="542486" y="1329699"/>
            <a:ext cx="7833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Matematički ćemo ograničiti količinu novca u sistemu!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6B4AEF-084A-8AF9-1440-B59980A1AADD}"/>
                  </a:ext>
                </a:extLst>
              </p:cNvPr>
              <p:cNvSpPr txBox="1"/>
              <p:nvPr/>
            </p:nvSpPr>
            <p:spPr>
              <a:xfrm>
                <a:off x="4219395" y="3398329"/>
                <a:ext cx="3753207" cy="2431371"/>
              </a:xfrm>
              <a:prstGeom prst="rect">
                <a:avLst/>
              </a:prstGeom>
              <a:noFill/>
              <a:ln w="19050">
                <a:gradFill flip="none" rotWithShape="1">
                  <a:gsLst>
                    <a:gs pos="0">
                      <a:srgbClr val="01023B"/>
                    </a:gs>
                    <a:gs pos="50000">
                      <a:srgbClr val="A53F52"/>
                    </a:gs>
                    <a:gs pos="100000">
                      <a:srgbClr val="EA9A5C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txBody>
              <a:bodyPr wrap="non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20£+</m:t>
                      </m:r>
                      <m:r>
                        <a:rPr lang="sr-Latn-RS" sz="2000" i="1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sr-Latn-RS" sz="2000" i="1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5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+…=</m:t>
                      </m:r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(1+ 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+ 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…)=</m:t>
                      </m:r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nary>
                        <m:naryPr>
                          <m:chr m:val="∑"/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sSup>
                            <m:s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0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</m:e>
                      </m:nary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000" i="1" smtClean="0">
                          <a:solidFill>
                            <a:srgbClr val="A53F5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200£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6B4AEF-084A-8AF9-1440-B59980A1AA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9395" y="3398329"/>
                <a:ext cx="3753207" cy="243137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19050">
                <a:gradFill flip="none" rotWithShape="1">
                  <a:gsLst>
                    <a:gs pos="0">
                      <a:srgbClr val="01023B"/>
                    </a:gs>
                    <a:gs pos="50000">
                      <a:srgbClr val="A53F52"/>
                    </a:gs>
                    <a:gs pos="100000">
                      <a:srgbClr val="EA9A5C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0832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0543DD5-7D78-897E-5457-A3D8531C2E7E}"/>
              </a:ext>
            </a:extLst>
          </p:cNvPr>
          <p:cNvSpPr txBox="1">
            <a:spLocks/>
          </p:cNvSpPr>
          <p:nvPr/>
        </p:nvSpPr>
        <p:spPr>
          <a:xfrm>
            <a:off x="6506844" y="642928"/>
            <a:ext cx="4797426" cy="1435947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None/>
              <a:defRPr sz="54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all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Agenda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10A84C93-D42E-1970-56C6-DFE482DCCED1}"/>
              </a:ext>
            </a:extLst>
          </p:cNvPr>
          <p:cNvSpPr txBox="1">
            <a:spLocks/>
          </p:cNvSpPr>
          <p:nvPr/>
        </p:nvSpPr>
        <p:spPr>
          <a:xfrm>
            <a:off x="6506844" y="2071775"/>
            <a:ext cx="4846320" cy="37988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UVOD U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BLOCKCHAIN</a:t>
            </a:r>
            <a:endParaRPr lang="en-US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ARHITEKTURA SISTEMA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KAKO BLOCKCHAIN RADI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TEORIJA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INTERAKTIVNI PRIMERI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PREDNOSTI I MANE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ZAKLJUČAK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0477C37A-2604-D712-0F49-28F7105A1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12" r="26912"/>
          <a:stretch/>
        </p:blipFill>
        <p:spPr>
          <a:xfrm>
            <a:off x="19048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</p:spTree>
    <p:extLst>
      <p:ext uri="{BB962C8B-B14F-4D97-AF65-F5344CB8AC3E}">
        <p14:creationId xmlns:p14="http://schemas.microsoft.com/office/powerpoint/2010/main" val="235445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44574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COINBASE PRIMER</a:t>
            </a:r>
          </a:p>
        </p:txBody>
      </p:sp>
    </p:spTree>
    <p:extLst>
      <p:ext uri="{BB962C8B-B14F-4D97-AF65-F5344CB8AC3E}">
        <p14:creationId xmlns:p14="http://schemas.microsoft.com/office/powerpoint/2010/main" val="21163341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662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JAVNI LEDGER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7739" y="2186336"/>
            <a:ext cx="12108725" cy="347018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5DF6AD-1F2A-2D19-06DD-0574B790B665}"/>
              </a:ext>
            </a:extLst>
          </p:cNvPr>
          <p:cNvSpPr txBox="1"/>
          <p:nvPr/>
        </p:nvSpPr>
        <p:spPr>
          <a:xfrm>
            <a:off x="542486" y="1606698"/>
            <a:ext cx="11355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Digitalni i javni 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≡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javno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dostupan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web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sajt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gde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svako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mo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že da dopiše transakciju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62F9DD-0854-E492-6CDE-44A00005F474}"/>
              </a:ext>
            </a:extLst>
          </p:cNvPr>
          <p:cNvSpPr txBox="1"/>
          <p:nvPr/>
        </p:nvSpPr>
        <p:spPr>
          <a:xfrm>
            <a:off x="0" y="5878646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Šta sprečava Andr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e</a:t>
            </a: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ja da doda transakciju: Luka šalje Andreju 100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£ ?</a:t>
            </a:r>
            <a:endParaRPr lang="sr-Latn-RS" sz="2400" dirty="0">
              <a:solidFill>
                <a:srgbClr val="A53F52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88446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</a:t>
            </a:r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POTPISI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803437"/>
            <a:ext cx="609570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Bezbedniji od stvarnih potpisa zahvaljujući matematici i kriptografiji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Svaki entitet koji želi da ima svoj digitalni potpis poseduje privatni i javni ključ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Javni ključ se generiše na osnovu privatnog, tako da nije moguće dobiti unazad privatni na osnovu javnog ključa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Ideja slična heširanju, ali se koriste prosti brojevi i teorija brojeva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Veoma često se koristi na internetu za komunikaciju između servera i klijenta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Zakonski dozvoljeni algoritmi: RSA, DSA, </a:t>
            </a:r>
            <a:r>
              <a:rPr lang="sr-Latn-RS" sz="2000" dirty="0">
                <a:solidFill>
                  <a:srgbClr val="EA9A5C"/>
                </a:solidFill>
                <a:latin typeface="Calibri" panose="020F0502020204030204"/>
              </a:rPr>
              <a:t>ECDSA</a:t>
            </a: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EBFBAC32-9653-E8FA-1A53-B14CE4023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045" r="29045"/>
          <a:stretch/>
        </p:blipFill>
        <p:spPr>
          <a:xfrm>
            <a:off x="6067510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5749F5-B05F-80DD-6783-2D1E0FAFFE71}"/>
              </a:ext>
            </a:extLst>
          </p:cNvPr>
          <p:cNvSpPr txBox="1"/>
          <p:nvPr/>
        </p:nvSpPr>
        <p:spPr>
          <a:xfrm>
            <a:off x="546082" y="1329699"/>
            <a:ext cx="6616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Luka će potpisati svaku svoju transakciju!</a:t>
            </a:r>
          </a:p>
        </p:txBody>
      </p:sp>
    </p:spTree>
    <p:extLst>
      <p:ext uri="{BB962C8B-B14F-4D97-AF65-F5344CB8AC3E}">
        <p14:creationId xmlns:p14="http://schemas.microsoft.com/office/powerpoint/2010/main" val="11448743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POTPISI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EBFBAC32-9653-E8FA-1A53-B14CE4023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" b="369"/>
          <a:stretch/>
        </p:blipFill>
        <p:spPr>
          <a:xfrm>
            <a:off x="6096000" y="19050"/>
            <a:ext cx="606751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EC540B-AB05-A6E7-475D-1E37A22FC83E}"/>
              </a:ext>
            </a:extLst>
          </p:cNvPr>
          <p:cNvSpPr txBox="1"/>
          <p:nvPr/>
        </p:nvSpPr>
        <p:spPr>
          <a:xfrm>
            <a:off x="542485" y="1606698"/>
            <a:ext cx="652738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Ukoliko primalac poseduje javni ključ pošiljaoca i enkriptovanu poruku on može zagarantovano potvrditi da je: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1) Poruka validna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2) Poslata od strane originalnog pošiljaoca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Takođe je moguće sprečiti bilo koga osim primaoca da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pročita poslatu poruku tako što će se ona dodatno enkriptovati primaočevim javnim ključem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To ovde nije potrebno jer želimo da </a:t>
            </a:r>
            <a:r>
              <a:rPr lang="sr-Latn-RS" sz="2000" u="sng" dirty="0">
                <a:solidFill>
                  <a:sysClr val="windowText" lastClr="000000"/>
                </a:solidFill>
                <a:latin typeface="Calibri" panose="020F0502020204030204"/>
              </a:rPr>
              <a:t>bilo ko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može da      proveri da je transakcija u bloku validna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180149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64613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/>
              <p:nvPr/>
            </p:nvSpPr>
            <p:spPr>
              <a:xfrm>
                <a:off x="5646136" y="1613118"/>
                <a:ext cx="6527388" cy="22724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Koristi eliptičke krive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nad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kona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čnim poljem reda nekog prostog broja</a:t>
                </a:r>
                <a:endParaRPr lang="en-US" sz="20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000" i="1" baseline="30000" dirty="0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sr-Latn-RS" sz="2000" i="1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000" i="1" baseline="30000" dirty="0" smtClean="0"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𝑎𝑥</m:t>
                      </m:r>
                      <m:r>
                        <a:rPr lang="en-US" sz="2000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sr-Latn-RS" sz="2000" i="1" dirty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sr-Latn-RS" sz="200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sr-Latn-RS" sz="2000" i="1" dirty="0" smtClean="0">
                          <a:latin typeface="Cambria Math" panose="02040503050406030204" pitchFamily="18" charset="0"/>
                        </a:rPr>
                        <m:t>𝑚𝑜𝑑</m:t>
                      </m:r>
                      <m:r>
                        <a:rPr lang="sr-Latn-RS" sz="200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sr-Latn-RS" sz="2000" i="1" dirty="0" smtClean="0">
                          <a:latin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sr-Latn-R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jednosmernu operaciju množenja tačke na krivoj skalarom: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endParaRPr lang="sr-Latn-RS" sz="20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endParaRPr lang="sr-Latn-RS" sz="20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136" y="1613118"/>
                <a:ext cx="6527388" cy="2272417"/>
              </a:xfrm>
              <a:prstGeom prst="rect">
                <a:avLst/>
              </a:prstGeom>
              <a:blipFill>
                <a:blip r:embed="rId3"/>
                <a:stretch>
                  <a:fillRect l="-934" t="-16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D0241A78-0474-445F-375D-2C26E317CB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35" y="19050"/>
            <a:ext cx="5176498" cy="6816725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16388104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64613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/>
              <p:nvPr/>
            </p:nvSpPr>
            <p:spPr>
              <a:xfrm>
                <a:off x="5646136" y="1613118"/>
                <a:ext cx="6527388" cy="22724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Koristi eliptičke krive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nad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kona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čnim poljem reda nekog prostog broja</a:t>
                </a:r>
                <a:endParaRPr lang="en-US" sz="20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000" i="1" baseline="30000" dirty="0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sr-Latn-RS" sz="2000" i="1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000" i="1" baseline="30000" dirty="0" smtClean="0"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𝑎𝑥</m:t>
                      </m:r>
                      <m:r>
                        <a:rPr lang="en-US" sz="2000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sr-Latn-RS" sz="2000" i="1" dirty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sr-Latn-RS" sz="200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sr-Latn-RS" sz="2000" i="1" dirty="0" smtClean="0">
                          <a:latin typeface="Cambria Math" panose="02040503050406030204" pitchFamily="18" charset="0"/>
                        </a:rPr>
                        <m:t>𝑚𝑜𝑑</m:t>
                      </m:r>
                      <m:r>
                        <a:rPr lang="sr-Latn-RS" sz="200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sr-Latn-RS" sz="2000" i="1" dirty="0" smtClean="0">
                          <a:latin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sr-Latn-R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jednosmernu operaciju množenja tačke na krivoj skalarom: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endParaRPr lang="sr-Latn-RS" sz="20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endParaRPr lang="sr-Latn-RS" sz="20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136" y="1613118"/>
                <a:ext cx="6527388" cy="2272417"/>
              </a:xfrm>
              <a:prstGeom prst="rect">
                <a:avLst/>
              </a:prstGeom>
              <a:blipFill>
                <a:blip r:embed="rId3"/>
                <a:stretch>
                  <a:fillRect l="-934" t="-16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D0241A78-0474-445F-375D-2C26E317CB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476" y="19050"/>
            <a:ext cx="5145956" cy="6816725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7785219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64613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/>
              <p:nvPr/>
            </p:nvSpPr>
            <p:spPr>
              <a:xfrm>
                <a:off x="5646136" y="1613118"/>
                <a:ext cx="6527388" cy="19646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Koristi eliptičke krive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nad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kona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čnim poljem reda nekog prostog broja</a:t>
                </a:r>
                <a:endParaRPr lang="en-US" sz="20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000" i="1" baseline="30000" dirty="0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sr-Latn-RS" sz="2000" i="1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000" i="1" baseline="30000" dirty="0" smtClean="0"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𝑎𝑥</m:t>
                      </m:r>
                      <m:r>
                        <a:rPr lang="en-US" sz="2000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sr-Latn-RS" sz="2000" i="1" dirty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sr-Latn-RS" sz="200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sr-Latn-RS" sz="2000" i="1" dirty="0" smtClean="0">
                          <a:latin typeface="Cambria Math" panose="02040503050406030204" pitchFamily="18" charset="0"/>
                        </a:rPr>
                        <m:t>𝑚𝑜𝑑</m:t>
                      </m:r>
                      <m:r>
                        <a:rPr lang="sr-Latn-RS" sz="200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sr-Latn-RS" sz="2000" i="1" dirty="0" smtClean="0">
                          <a:latin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sr-Latn-R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operaciju sabiranja tačaka na krivoj: </a:t>
                </a:r>
                <a14:m>
                  <m:oMath xmlns:m="http://schemas.openxmlformats.org/officeDocument/2006/math"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endParaRPr lang="sr-Latn-RS" sz="20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endParaRPr lang="sr-Latn-RS" sz="20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136" y="1613118"/>
                <a:ext cx="6527388" cy="1964640"/>
              </a:xfrm>
              <a:prstGeom prst="rect">
                <a:avLst/>
              </a:prstGeom>
              <a:blipFill>
                <a:blip r:embed="rId3"/>
                <a:stretch>
                  <a:fillRect l="-934" t="-18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D0241A78-0474-445F-375D-2C26E317CB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35" y="415928"/>
            <a:ext cx="5176498" cy="6022969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2212974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UVOD U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BLOCKCHAIN</a:t>
            </a:r>
            <a:endParaRPr lang="en-US" sz="4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9704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79091BA-3026-8A8D-3C2E-34D148F3565B}"/>
              </a:ext>
            </a:extLst>
          </p:cNvPr>
          <p:cNvSpPr txBox="1"/>
          <p:nvPr/>
        </p:nvSpPr>
        <p:spPr>
          <a:xfrm>
            <a:off x="542486" y="1606698"/>
            <a:ext cx="5761599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Blockchain se s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astoji od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nepromenljivih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blokova podataka koji su povezani zajedno u lanac (block+chain)</a:t>
            </a: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Fo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us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rada će biti na najširu primenu –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kriptovalute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Kriptovalute su implementirane 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distribuiranim sistemima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pomo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ću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javnih digitalnih ledgera</a:t>
            </a:r>
          </a:p>
          <a:p>
            <a:pPr>
              <a:spcAft>
                <a:spcPts val="1200"/>
              </a:spcAft>
            </a:pP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Distribuirani sistem </a:t>
            </a:r>
            <a:r>
              <a:rPr kumimoji="0" lang="en-U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</a:t>
            </a: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komponente sistema se nalaze na različitim uređajima koji međusobno komuniciraju kroz mrežu</a:t>
            </a:r>
          </a:p>
          <a:p>
            <a:pPr>
              <a:spcAft>
                <a:spcPts val="1200"/>
              </a:spcAft>
            </a:pP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Digitalni ledger </a:t>
            </a:r>
            <a:r>
              <a:rPr kumimoji="0" lang="en-U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</a:t>
            </a: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fajl koji sadrži račune i transakcije</a:t>
            </a:r>
            <a:endParaRPr kumimoji="0" lang="en-US" sz="20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Pod blockchainom se u glavnom podrazumeva struktura podataka koja sadrži digitalni ledger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UVOD U BLOCKCHAIN</a:t>
            </a:r>
          </a:p>
          <a:p>
            <a:endParaRPr lang="en-US" dirty="0"/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6" r="20196"/>
          <a:stretch/>
        </p:blipFill>
        <p:spPr>
          <a:xfrm>
            <a:off x="6067510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</p:spTree>
    <p:extLst>
      <p:ext uri="{BB962C8B-B14F-4D97-AF65-F5344CB8AC3E}">
        <p14:creationId xmlns:p14="http://schemas.microsoft.com/office/powerpoint/2010/main" val="2205985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  <a:ln>
            <a:noFill/>
          </a:ln>
        </p:spPr>
        <p:txBody>
          <a:bodyPr>
            <a:normAutofit/>
          </a:bodyPr>
          <a:lstStyle/>
          <a:p>
            <a:r>
              <a:rPr lang="sr-Latn-R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</a:rPr>
              <a:t>ARHITEKTURA</a:t>
            </a:r>
            <a:r>
              <a:rPr lang="sr-Latn-RS" sz="4800" dirty="0">
                <a:solidFill>
                  <a:srgbClr val="FFFFFF"/>
                </a:solidFill>
              </a:rPr>
              <a:t> SISTEMA</a:t>
            </a:r>
            <a:endParaRPr lang="en-US" sz="4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32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286F80-DE83-7ED9-0958-E3868662BC60}"/>
              </a:ext>
            </a:extLst>
          </p:cNvPr>
          <p:cNvSpPr txBox="1"/>
          <p:nvPr/>
        </p:nvSpPr>
        <p:spPr>
          <a:xfrm>
            <a:off x="542486" y="74492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KORIŠĆENE TEHNOLOGIJE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8EDFAC-52DC-A77F-15E5-D29D86E21AB6}"/>
              </a:ext>
            </a:extLst>
          </p:cNvPr>
          <p:cNvSpPr txBox="1"/>
          <p:nvPr/>
        </p:nvSpPr>
        <p:spPr>
          <a:xfrm>
            <a:off x="542486" y="1606698"/>
            <a:ext cx="57615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Web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aplikacija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kojoj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pristupa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preko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web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browsera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F14C3B-A54A-233C-797E-0AF54B91C7C5}"/>
              </a:ext>
            </a:extLst>
          </p:cNvPr>
          <p:cNvSpPr txBox="1"/>
          <p:nvPr/>
        </p:nvSpPr>
        <p:spPr>
          <a:xfrm>
            <a:off x="542485" y="2129916"/>
            <a:ext cx="3750736" cy="1590179"/>
          </a:xfrm>
          <a:prstGeom prst="rect">
            <a:avLst/>
          </a:prstGeom>
          <a:noFill/>
          <a:ln>
            <a:solidFill>
              <a:srgbClr val="EA9A5C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EA9A5C"/>
                </a:solidFill>
                <a:latin typeface="Calibri" panose="020F0502020204030204"/>
              </a:rPr>
              <a:t>HTML</a:t>
            </a:r>
          </a:p>
          <a:p>
            <a:pPr>
              <a:spcAft>
                <a:spcPts val="4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Opisuje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strukturu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web stranice i ubacuje ostale tehnologije u nju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Platformski nezavisan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936B3B-D9E3-88B1-B613-0BCA54A4FAA0}"/>
              </a:ext>
            </a:extLst>
          </p:cNvPr>
          <p:cNvSpPr txBox="1"/>
          <p:nvPr/>
        </p:nvSpPr>
        <p:spPr>
          <a:xfrm>
            <a:off x="4367351" y="2129916"/>
            <a:ext cx="3750736" cy="1897955"/>
          </a:xfrm>
          <a:prstGeom prst="rect">
            <a:avLst/>
          </a:prstGeom>
          <a:noFill/>
          <a:ln>
            <a:solidFill>
              <a:srgbClr val="A53F52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A53F52"/>
                </a:solidFill>
                <a:latin typeface="Calibri" panose="020F0502020204030204"/>
              </a:rPr>
              <a:t>CSS</a:t>
            </a:r>
            <a:endParaRPr lang="sr-Latn-RS" sz="2400" b="1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Opisuje prezentaciju web stranice nezavisno od njene strukture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Zbog česte pojave standardizovan među web browserima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216407-C8E5-A150-D235-BA44227B23CD}"/>
              </a:ext>
            </a:extLst>
          </p:cNvPr>
          <p:cNvSpPr txBox="1"/>
          <p:nvPr/>
        </p:nvSpPr>
        <p:spPr>
          <a:xfrm>
            <a:off x="8192217" y="2129916"/>
            <a:ext cx="3750736" cy="2513509"/>
          </a:xfrm>
          <a:prstGeom prst="rect">
            <a:avLst/>
          </a:prstGeom>
          <a:noFill/>
          <a:ln>
            <a:solidFill>
              <a:srgbClr val="01023B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01023B"/>
                </a:solidFill>
                <a:latin typeface="Calibri" panose="020F0502020204030204"/>
              </a:rPr>
              <a:t>JavaScript</a:t>
            </a:r>
            <a:endParaRPr lang="sr-Latn-RS" sz="2400" b="1" dirty="0">
              <a:solidFill>
                <a:srgbClr val="01023B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Jednonitni, interpretirani, dinamički tipizirani jezik sa koji podržava OO, imperativno i deklarativno programiranje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Veoma često korišćen kao skripting jezik za web stranice</a:t>
            </a:r>
            <a:endParaRPr lang="en-US" sz="2000" dirty="0">
              <a:latin typeface="Calibri" panose="020F050202020403020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0A69DB-38D4-1682-C135-980446204C81}"/>
              </a:ext>
            </a:extLst>
          </p:cNvPr>
          <p:cNvSpPr txBox="1"/>
          <p:nvPr/>
        </p:nvSpPr>
        <p:spPr>
          <a:xfrm>
            <a:off x="542485" y="4102269"/>
            <a:ext cx="3750736" cy="2010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&lt;html&gt;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&lt;body&gt;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&lt;h1&gt;This is a heading&lt;/h1&gt;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&lt;p&gt;This is a paragraph.&lt;/p&gt;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&lt;/body&gt;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&lt;/html&gt;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90773C-048F-DBBC-3A71-D4D89FF91767}"/>
              </a:ext>
            </a:extLst>
          </p:cNvPr>
          <p:cNvSpPr txBox="1"/>
          <p:nvPr/>
        </p:nvSpPr>
        <p:spPr>
          <a:xfrm>
            <a:off x="4351563" y="4430564"/>
            <a:ext cx="1952522" cy="16825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h1,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</a:t>
            </a: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p {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  text-align: center;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  color: red;</a:t>
            </a:r>
            <a:endParaRPr lang="en-U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A53F52"/>
                </a:solidFill>
                <a:latin typeface="Calibri" panose="020F0502020204030204"/>
              </a:rPr>
              <a:t>  display: block;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956805-152F-5365-B7EB-0B4901CA7677}"/>
              </a:ext>
            </a:extLst>
          </p:cNvPr>
          <p:cNvSpPr txBox="1"/>
          <p:nvPr/>
        </p:nvSpPr>
        <p:spPr>
          <a:xfrm>
            <a:off x="8192217" y="4758859"/>
            <a:ext cx="375073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var txt1 = "</a:t>
            </a:r>
            <a:r>
              <a:rPr lang="en-US" sz="1800" dirty="0">
                <a:solidFill>
                  <a:srgbClr val="01023B"/>
                </a:solidFill>
              </a:rPr>
              <a:t>This is</a:t>
            </a:r>
            <a:r>
              <a:rPr lang="sr-Latn-RS" sz="1800" dirty="0">
                <a:solidFill>
                  <a:srgbClr val="01023B"/>
                </a:solidFill>
              </a:rPr>
              <a:t>";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var txt2 = "</a:t>
            </a:r>
            <a:r>
              <a:rPr lang="en-US" sz="1800" dirty="0">
                <a:solidFill>
                  <a:srgbClr val="01023B"/>
                </a:solidFill>
              </a:rPr>
              <a:t>a JS paragraph</a:t>
            </a:r>
            <a:r>
              <a:rPr lang="sr-Latn-RS" sz="1800" dirty="0">
                <a:solidFill>
                  <a:srgbClr val="01023B"/>
                </a:solidFill>
              </a:rPr>
              <a:t>";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document.getElement</a:t>
            </a:r>
            <a:r>
              <a:rPr lang="en-US" sz="1800" b="0" i="0" dirty="0" err="1">
                <a:solidFill>
                  <a:srgbClr val="01023B"/>
                </a:solidFill>
                <a:effectLst/>
              </a:rPr>
              <a:t>TagName</a:t>
            </a:r>
            <a:r>
              <a:rPr lang="en-US" sz="1800" b="0" i="0" dirty="0">
                <a:solidFill>
                  <a:srgbClr val="01023B"/>
                </a:solidFill>
                <a:effectLst/>
              </a:rPr>
              <a:t> </a:t>
            </a:r>
            <a:r>
              <a:rPr lang="sr-Latn-RS" sz="1800" dirty="0">
                <a:solidFill>
                  <a:srgbClr val="01023B"/>
                </a:solidFill>
              </a:rPr>
              <a:t>("</a:t>
            </a:r>
            <a:r>
              <a:rPr lang="en-US" sz="1800" dirty="0">
                <a:solidFill>
                  <a:srgbClr val="01023B"/>
                </a:solidFill>
              </a:rPr>
              <a:t>p</a:t>
            </a:r>
            <a:r>
              <a:rPr lang="sr-Latn-RS" sz="1800" dirty="0">
                <a:solidFill>
                  <a:srgbClr val="01023B"/>
                </a:solidFill>
              </a:rPr>
              <a:t>")</a:t>
            </a:r>
            <a:endParaRPr lang="en-US" sz="1800" dirty="0">
              <a:solidFill>
                <a:srgbClr val="01023B"/>
              </a:solidFill>
            </a:endParaRP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.innerHTML = txt1 + txt2;</a:t>
            </a:r>
          </a:p>
        </p:txBody>
      </p:sp>
    </p:spTree>
    <p:extLst>
      <p:ext uri="{BB962C8B-B14F-4D97-AF65-F5344CB8AC3E}">
        <p14:creationId xmlns:p14="http://schemas.microsoft.com/office/powerpoint/2010/main" val="951572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286F80-DE83-7ED9-0958-E3868662BC60}"/>
              </a:ext>
            </a:extLst>
          </p:cNvPr>
          <p:cNvSpPr txBox="1"/>
          <p:nvPr/>
        </p:nvSpPr>
        <p:spPr>
          <a:xfrm>
            <a:off x="542486" y="74492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KORIŠĆENE TEHNOLOGIJE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F14C3B-A54A-233C-797E-0AF54B91C7C5}"/>
              </a:ext>
            </a:extLst>
          </p:cNvPr>
          <p:cNvSpPr txBox="1"/>
          <p:nvPr/>
        </p:nvSpPr>
        <p:spPr>
          <a:xfrm>
            <a:off x="542485" y="1606698"/>
            <a:ext cx="3750736" cy="2000548"/>
          </a:xfrm>
          <a:prstGeom prst="rect">
            <a:avLst/>
          </a:prstGeom>
          <a:noFill/>
          <a:ln>
            <a:solidFill>
              <a:srgbClr val="EA9A5C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EA9A5C"/>
                </a:solidFill>
                <a:latin typeface="Calibri" panose="020F0502020204030204"/>
              </a:rPr>
              <a:t>Pug (Jade)</a:t>
            </a:r>
          </a:p>
          <a:p>
            <a:pPr>
              <a:spcAft>
                <a:spcPts val="4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Node-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generator HTML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šablona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Lakša sintaksa, bitni razmaci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Parent-child arhitektura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Promenljive, liste, tok kontrole, ...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936B3B-D9E3-88B1-B613-0BCA54A4FAA0}"/>
              </a:ext>
            </a:extLst>
          </p:cNvPr>
          <p:cNvSpPr txBox="1"/>
          <p:nvPr/>
        </p:nvSpPr>
        <p:spPr>
          <a:xfrm>
            <a:off x="4367351" y="1606698"/>
            <a:ext cx="3750736" cy="2257028"/>
          </a:xfrm>
          <a:prstGeom prst="rect">
            <a:avLst/>
          </a:prstGeom>
          <a:noFill/>
          <a:ln>
            <a:solidFill>
              <a:srgbClr val="A53F52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A53F52"/>
                </a:solidFill>
                <a:latin typeface="Calibri" panose="020F0502020204030204"/>
              </a:rPr>
              <a:t>Bootstrap</a:t>
            </a:r>
            <a:endParaRPr lang="sr-Latn-RS" sz="2400" b="1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CSS framework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Napravljen pomoću CSS-ovog preprocesora SASS-a za Twitter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Promenljive, nasleđivanje, funkcije, ugnežđena pravila, ...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216407-C8E5-A150-D235-BA44227B23CD}"/>
              </a:ext>
            </a:extLst>
          </p:cNvPr>
          <p:cNvSpPr txBox="1"/>
          <p:nvPr/>
        </p:nvSpPr>
        <p:spPr>
          <a:xfrm>
            <a:off x="8192216" y="1606698"/>
            <a:ext cx="3750736" cy="2513509"/>
          </a:xfrm>
          <a:prstGeom prst="rect">
            <a:avLst/>
          </a:prstGeom>
          <a:noFill/>
          <a:ln>
            <a:solidFill>
              <a:srgbClr val="01023B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01023B"/>
                </a:solidFill>
                <a:latin typeface="Calibri" panose="020F0502020204030204"/>
              </a:rPr>
              <a:t>N</a:t>
            </a:r>
            <a:r>
              <a:rPr lang="sr-Latn-RS" sz="2400" b="1" dirty="0">
                <a:solidFill>
                  <a:srgbClr val="01023B"/>
                </a:solidFill>
                <a:latin typeface="Calibri" panose="020F0502020204030204"/>
              </a:rPr>
              <a:t>ode</a:t>
            </a:r>
            <a:r>
              <a:rPr lang="en-US" sz="2400" b="1" dirty="0">
                <a:solidFill>
                  <a:srgbClr val="01023B"/>
                </a:solidFill>
                <a:latin typeface="Calibri" panose="020F0502020204030204"/>
              </a:rPr>
              <a:t>.</a:t>
            </a:r>
            <a:r>
              <a:rPr lang="sr-Latn-RS" sz="2400" b="1" dirty="0">
                <a:solidFill>
                  <a:srgbClr val="01023B"/>
                </a:solidFill>
                <a:latin typeface="Calibri" panose="020F0502020204030204"/>
              </a:rPr>
              <a:t>js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Runtime environment koji dozvoljava JS-u da se izvršava izvan web browsera (npr. u CL ili na back-endu)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Event-driven arhitektura koja koristi callback-ove</a:t>
            </a:r>
            <a:endParaRPr lang="en-US" sz="2000" dirty="0">
              <a:latin typeface="Calibri" panose="020F050202020403020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0A69DB-38D4-1682-C135-980446204C81}"/>
              </a:ext>
            </a:extLst>
          </p:cNvPr>
          <p:cNvSpPr txBox="1"/>
          <p:nvPr/>
        </p:nvSpPr>
        <p:spPr>
          <a:xfrm>
            <a:off x="542485" y="3727678"/>
            <a:ext cx="3750736" cy="2667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- var user = {description: 'foo bar'}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- var </a:t>
            </a:r>
            <a:r>
              <a:rPr lang="en-US" dirty="0" err="1">
                <a:solidFill>
                  <a:srgbClr val="EA9A5C"/>
                </a:solidFill>
                <a:latin typeface="Calibri" panose="020F0502020204030204"/>
              </a:rPr>
              <a:t>authorised</a:t>
            </a: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= false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if </a:t>
            </a:r>
            <a:r>
              <a:rPr lang="en-US" dirty="0" err="1">
                <a:solidFill>
                  <a:srgbClr val="EA9A5C"/>
                </a:solidFill>
                <a:latin typeface="Calibri" panose="020F0502020204030204"/>
              </a:rPr>
              <a:t>user.description</a:t>
            </a:r>
            <a:endParaRPr lang="en-US" dirty="0">
              <a:solidFill>
                <a:srgbClr val="EA9A5C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h2.green Description </a:t>
            </a:r>
            <a:endParaRPr lang="sr-Latn-RS" dirty="0">
              <a:solidFill>
                <a:srgbClr val="EA9A5C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else if </a:t>
            </a:r>
            <a:r>
              <a:rPr lang="en-US" dirty="0" err="1">
                <a:solidFill>
                  <a:srgbClr val="EA9A5C"/>
                </a:solidFill>
                <a:latin typeface="Calibri" panose="020F0502020204030204"/>
              </a:rPr>
              <a:t>authorised</a:t>
            </a:r>
            <a:endParaRPr lang="en-US" dirty="0">
              <a:solidFill>
                <a:srgbClr val="EA9A5C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h2.blue Description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else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h2.red Description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90773C-048F-DBBC-3A71-D4D89FF91767}"/>
              </a:ext>
            </a:extLst>
          </p:cNvPr>
          <p:cNvSpPr txBox="1"/>
          <p:nvPr/>
        </p:nvSpPr>
        <p:spPr>
          <a:xfrm>
            <a:off x="4351563" y="4086754"/>
            <a:ext cx="3766524" cy="2010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&lt;div class="</a:t>
            </a:r>
            <a:r>
              <a:rPr lang="en-US" sz="1800" u="sng" dirty="0">
                <a:solidFill>
                  <a:srgbClr val="A53F52"/>
                </a:solidFill>
                <a:latin typeface="Calibri" panose="020F0502020204030204"/>
              </a:rPr>
              <a:t>container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"&gt;</a:t>
            </a: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 &lt;h2&gt;Alerts&lt;/h2&gt;</a:t>
            </a: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 &lt;div class="</a:t>
            </a:r>
            <a:r>
              <a:rPr lang="en-US" sz="1800" u="sng" dirty="0">
                <a:solidFill>
                  <a:srgbClr val="A53F52"/>
                </a:solidFill>
                <a:latin typeface="Calibri" panose="020F0502020204030204"/>
              </a:rPr>
              <a:t>alert alert-success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"&gt;</a:t>
            </a: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   &lt;strong&gt;Success!&lt;/strong&gt; 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dirty="0">
                <a:solidFill>
                  <a:srgbClr val="A53F52"/>
                </a:solidFill>
                <a:latin typeface="Calibri" panose="020F0502020204030204"/>
              </a:rPr>
              <a:t>  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&lt;/div&gt;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&lt;/div&gt;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8D78D1-1334-B1F3-0784-90CD3913DA1C}"/>
              </a:ext>
            </a:extLst>
          </p:cNvPr>
          <p:cNvSpPr txBox="1"/>
          <p:nvPr/>
        </p:nvSpPr>
        <p:spPr>
          <a:xfrm>
            <a:off x="8192216" y="4199525"/>
            <a:ext cx="3750736" cy="1231106"/>
          </a:xfrm>
          <a:prstGeom prst="rect">
            <a:avLst/>
          </a:prstGeom>
          <a:noFill/>
          <a:ln>
            <a:solidFill>
              <a:srgbClr val="01023B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b="1" dirty="0">
                <a:solidFill>
                  <a:srgbClr val="01023B"/>
                </a:solidFill>
                <a:latin typeface="Calibri" panose="020F0502020204030204"/>
              </a:rPr>
              <a:t>jQuery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JS biblioteka za lako upravljanje HTML-om i CSS-om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D2CAE1-9795-D3AD-28E0-22E3C4E3F877}"/>
              </a:ext>
            </a:extLst>
          </p:cNvPr>
          <p:cNvSpPr txBox="1"/>
          <p:nvPr/>
        </p:nvSpPr>
        <p:spPr>
          <a:xfrm>
            <a:off x="8176429" y="5588008"/>
            <a:ext cx="375073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1023B"/>
                </a:solidFill>
              </a:rPr>
              <a:t>$("#p1").hover(function(){</a:t>
            </a:r>
          </a:p>
          <a:p>
            <a:r>
              <a:rPr lang="en-US" dirty="0">
                <a:solidFill>
                  <a:srgbClr val="01023B"/>
                </a:solidFill>
              </a:rPr>
              <a:t>    alert("You entered p1!");</a:t>
            </a:r>
          </a:p>
          <a:p>
            <a:r>
              <a:rPr lang="en-US" dirty="0">
                <a:solidFill>
                  <a:srgbClr val="01023B"/>
                </a:solidFill>
              </a:rPr>
              <a:t>  });</a:t>
            </a:r>
          </a:p>
        </p:txBody>
      </p:sp>
    </p:spTree>
    <p:extLst>
      <p:ext uri="{BB962C8B-B14F-4D97-AF65-F5344CB8AC3E}">
        <p14:creationId xmlns:p14="http://schemas.microsoft.com/office/powerpoint/2010/main" val="4116705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2F1A1280-6900-3294-ABB1-5A8DE4B41E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71037" y="0"/>
            <a:ext cx="9649926" cy="6819900"/>
          </a:xfrm>
          <a:prstGeom prst="rect">
            <a:avLst/>
          </a:prstGeom>
          <a:ln w="19050">
            <a:noFill/>
          </a:ln>
        </p:spPr>
      </p:pic>
    </p:spTree>
    <p:extLst>
      <p:ext uri="{BB962C8B-B14F-4D97-AF65-F5344CB8AC3E}">
        <p14:creationId xmlns:p14="http://schemas.microsoft.com/office/powerpoint/2010/main" val="1216439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</p:spPr>
        <p:txBody>
          <a:bodyPr>
            <a:normAutofit/>
          </a:bodyPr>
          <a:lstStyle/>
          <a:p>
            <a:r>
              <a:rPr lang="sr-Latn-RS" sz="4800" dirty="0">
                <a:solidFill>
                  <a:srgbClr val="FFFFFF"/>
                </a:solidFill>
              </a:rPr>
              <a:t>KAKO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</a:rPr>
              <a:t>BLOCKCHAIN</a:t>
            </a:r>
            <a:r>
              <a:rPr lang="sr-Latn-R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 </a:t>
            </a:r>
            <a:r>
              <a:rPr lang="sr-Latn-RS" sz="4800" dirty="0">
                <a:effectLst/>
              </a:rPr>
              <a:t>RADI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510848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2291</TotalTime>
  <Words>1979</Words>
  <Application>Microsoft Office PowerPoint</Application>
  <PresentationFormat>Widescreen</PresentationFormat>
  <Paragraphs>227</Paragraphs>
  <Slides>26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Office Theme</vt:lpstr>
      <vt:lpstr>SISTEM ZA VIZUELNU REPREZENTACIJU BLOCKCHAIN TEHNOLOGIJE</vt:lpstr>
      <vt:lpstr>PowerPoint Presentation</vt:lpstr>
      <vt:lpstr>UVOD U BLOCKCHAIN</vt:lpstr>
      <vt:lpstr>PowerPoint Presentation</vt:lpstr>
      <vt:lpstr>ARHITEKTURA SISTEMA</vt:lpstr>
      <vt:lpstr>PowerPoint Presentation</vt:lpstr>
      <vt:lpstr>PowerPoint Presentation</vt:lpstr>
      <vt:lpstr>PowerPoint Presentation</vt:lpstr>
      <vt:lpstr>KAKO BLOCKCHAIN RADI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FOR VISUAL REPRESENTATION OF BLOCKCHAIN TECHNOLOGY</dc:title>
  <dc:creator>Dimitrije Knezevic</dc:creator>
  <cp:lastModifiedBy>Dimitrije Knezevic</cp:lastModifiedBy>
  <cp:revision>34</cp:revision>
  <dcterms:created xsi:type="dcterms:W3CDTF">2023-03-04T15:09:55Z</dcterms:created>
  <dcterms:modified xsi:type="dcterms:W3CDTF">2023-05-02T15:51:52Z</dcterms:modified>
</cp:coreProperties>
</file>

<file path=docProps/thumbnail.jpeg>
</file>